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6" r:id="rId3"/>
    <p:sldId id="277" r:id="rId4"/>
    <p:sldId id="268" r:id="rId5"/>
    <p:sldId id="269" r:id="rId6"/>
    <p:sldId id="278" r:id="rId7"/>
    <p:sldId id="290" r:id="rId8"/>
    <p:sldId id="279" r:id="rId9"/>
    <p:sldId id="280" r:id="rId10"/>
    <p:sldId id="281" r:id="rId11"/>
    <p:sldId id="282" r:id="rId12"/>
    <p:sldId id="283" r:id="rId13"/>
    <p:sldId id="287" r:id="rId14"/>
    <p:sldId id="284" r:id="rId15"/>
    <p:sldId id="285" r:id="rId16"/>
    <p:sldId id="272" r:id="rId17"/>
    <p:sldId id="286" r:id="rId18"/>
    <p:sldId id="288" r:id="rId19"/>
    <p:sldId id="289" r:id="rId20"/>
    <p:sldId id="273" r:id="rId21"/>
    <p:sldId id="274" r:id="rId22"/>
    <p:sldId id="275" r:id="rId23"/>
  </p:sldIdLst>
  <p:sldSz cx="12192000" cy="6858000"/>
  <p:notesSz cx="6858000" cy="90773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 snapToGrid="0">
      <p:cViewPr>
        <p:scale>
          <a:sx n="70" d="100"/>
          <a:sy n="70" d="100"/>
        </p:scale>
        <p:origin x="-498" y="-8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016" y="-90"/>
      </p:cViewPr>
      <p:guideLst>
        <p:guide orient="horz" pos="2859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572C9-54B9-41C8-8F19-92AEB870E5C0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1883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1883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F153B-BB82-4AD8-BA2E-7CBDD82C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1E7D8-6806-42CC-B92F-8BA6802AEE3D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225" y="681038"/>
            <a:ext cx="6051550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1730"/>
            <a:ext cx="5486400" cy="4084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883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1883"/>
            <a:ext cx="2971800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3A1AA-AB04-4A4D-A9DD-DCD93AA56C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3A1AA-AB04-4A4D-A9DD-DCD93AA56C0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2374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3531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37625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82796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84098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21410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10494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0231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2573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0292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3637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6971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8241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0473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526185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9157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EBC0D-D5FB-4EB5-8603-B0FB2099EE64}" type="datetimeFigureOut">
              <a:rPr lang="en-IN" smtClean="0"/>
              <a:pPr/>
              <a:t>03-02-2015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85782E-9CA4-4EF2-BAF4-2566738C01F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14008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777" y="931460"/>
            <a:ext cx="10877797" cy="2876265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Palasa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Cashew Processing Cluster </a:t>
            </a:r>
            <a:r>
              <a:rPr lang="en-US" sz="3000" dirty="0" smtClean="0"/>
              <a:t>and its Impact on Employment &amp; Environment and lessons</a:t>
            </a:r>
            <a:endParaRPr lang="en-IN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>
              <a:spcBef>
                <a:spcPts val="0"/>
              </a:spcBef>
            </a:pPr>
            <a:r>
              <a:rPr lang="en-IN" dirty="0" err="1" smtClean="0"/>
              <a:t>Malla.Srinivasa</a:t>
            </a:r>
            <a:r>
              <a:rPr lang="en-IN" dirty="0" smtClean="0"/>
              <a:t> </a:t>
            </a:r>
            <a:r>
              <a:rPr lang="en-IN" dirty="0" err="1" smtClean="0"/>
              <a:t>Rao</a:t>
            </a:r>
            <a:endParaRPr lang="en-IN" dirty="0" smtClean="0"/>
          </a:p>
          <a:p>
            <a:pPr algn="r">
              <a:spcBef>
                <a:spcPts val="0"/>
              </a:spcBef>
            </a:pPr>
            <a:r>
              <a:rPr lang="en-IN" dirty="0" smtClean="0"/>
              <a:t>PRESIDENT</a:t>
            </a:r>
          </a:p>
          <a:p>
            <a:pPr algn="r">
              <a:spcBef>
                <a:spcPts val="0"/>
              </a:spcBef>
            </a:pPr>
            <a:r>
              <a:rPr lang="en-IN" dirty="0" smtClean="0"/>
              <a:t>THE PALASA CASHEW MANUFACTUERERS ASSOCIATION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28474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6196" y="501281"/>
            <a:ext cx="8911687" cy="1280890"/>
          </a:xfrm>
        </p:spPr>
        <p:txBody>
          <a:bodyPr/>
          <a:lstStyle/>
          <a:p>
            <a:r>
              <a:rPr lang="en-US" b="1" dirty="0" smtClean="0"/>
              <a:t>Causes for Labor Scarcity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/>
              <a:t>Increase in </a:t>
            </a:r>
            <a:r>
              <a:rPr lang="en-US" sz="2800" b="1" dirty="0" smtClean="0"/>
              <a:t>Production in nearby areas to the cluster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Diversion </a:t>
            </a:r>
            <a:r>
              <a:rPr lang="en-US" sz="2800" b="1" dirty="0" smtClean="0"/>
              <a:t>towards  Agriculture works in seasons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Food for Work- Central government policy  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Effects on </a:t>
            </a:r>
            <a:r>
              <a:rPr lang="en-US" b="1" dirty="0" smtClean="0"/>
              <a:t>Cluster by Scarcity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/>
              <a:t>Increasing </a:t>
            </a:r>
            <a:r>
              <a:rPr lang="en-US" sz="2800" b="1" dirty="0" smtClean="0"/>
              <a:t>gap between Supply and Demand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Decrease in profit level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Decrease in production value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107" y="624110"/>
            <a:ext cx="9416505" cy="1280890"/>
          </a:xfrm>
        </p:spPr>
        <p:txBody>
          <a:bodyPr/>
          <a:lstStyle/>
          <a:p>
            <a:r>
              <a:rPr lang="en-US" b="1" dirty="0" smtClean="0"/>
              <a:t>Best Practices of </a:t>
            </a:r>
            <a:r>
              <a:rPr lang="en-US" b="1" dirty="0" err="1" smtClean="0"/>
              <a:t>Palasa</a:t>
            </a:r>
            <a:r>
              <a:rPr lang="en-US" b="1" dirty="0" smtClean="0"/>
              <a:t> Cashew Cluster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/>
              <a:t>Both the unions discuss the increment of wages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All the employers and employees  undergoes Bilateral settlements.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The conclusions made by settlement was followed and exercise till the next meeting called for.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The welfare of the employees was observed by  the employers association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906972"/>
            <a:ext cx="8911687" cy="3152633"/>
          </a:xfrm>
        </p:spPr>
        <p:txBody>
          <a:bodyPr>
            <a:normAutofit/>
          </a:bodyPr>
          <a:lstStyle/>
          <a:p>
            <a:pPr algn="ctr"/>
            <a:r>
              <a:rPr lang="en-US" sz="9600" dirty="0" smtClean="0">
                <a:latin typeface="Algerian" pitchFamily="82" charset="0"/>
              </a:rPr>
              <a:t>Environments</a:t>
            </a:r>
            <a:endParaRPr lang="en-US" sz="9600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0346" y="5745706"/>
            <a:ext cx="204266" cy="165515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40212"/>
          </a:xfrm>
        </p:spPr>
        <p:txBody>
          <a:bodyPr>
            <a:normAutofit/>
          </a:bodyPr>
          <a:lstStyle/>
          <a:p>
            <a:r>
              <a:rPr lang="en-US" sz="8000" dirty="0" smtClean="0"/>
              <a:t>Environments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b="1" dirty="0" smtClean="0"/>
              <a:t> Finance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Government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Local bodies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Infrastructure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Technology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Natural climatic conditions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Role Of Financial Institutions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10000"/>
              </a:lnSpc>
            </a:pPr>
            <a:r>
              <a:rPr lang="en-US" sz="1900" b="1" dirty="0" smtClean="0"/>
              <a:t>As Working Capital was directly proportional to production.</a:t>
            </a:r>
          </a:p>
          <a:p>
            <a:pPr>
              <a:lnSpc>
                <a:spcPct val="210000"/>
              </a:lnSpc>
            </a:pPr>
            <a:r>
              <a:rPr lang="en-US" sz="1900" b="1" dirty="0" smtClean="0"/>
              <a:t>Apart </a:t>
            </a:r>
            <a:r>
              <a:rPr lang="en-US" sz="1900" b="1" dirty="0" smtClean="0"/>
              <a:t>from banks, local money lenders also play vital role.</a:t>
            </a:r>
          </a:p>
          <a:p>
            <a:pPr>
              <a:lnSpc>
                <a:spcPct val="210000"/>
              </a:lnSpc>
            </a:pPr>
            <a:r>
              <a:rPr lang="en-US" sz="1900" b="1" dirty="0" smtClean="0"/>
              <a:t>Though there are many funding institutions, the funds provided were not sufficient to increase the production level at this cluster</a:t>
            </a:r>
          </a:p>
          <a:p>
            <a:pPr>
              <a:lnSpc>
                <a:spcPct val="210000"/>
              </a:lnSpc>
            </a:pPr>
            <a:r>
              <a:rPr lang="en-US" sz="1900" b="1" dirty="0" smtClean="0"/>
              <a:t>Non availability of FOREX authorized dealer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788" y="624110"/>
            <a:ext cx="10595212" cy="1280890"/>
          </a:xfrm>
        </p:spPr>
        <p:txBody>
          <a:bodyPr/>
          <a:lstStyle/>
          <a:p>
            <a:r>
              <a:rPr lang="en-US" b="1" dirty="0" smtClean="0"/>
              <a:t>Role Of Government And Other Agencies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4334" y="1705970"/>
            <a:ext cx="9580278" cy="420525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en-GB" dirty="0" smtClean="0"/>
          </a:p>
          <a:p>
            <a:pPr algn="just">
              <a:lnSpc>
                <a:spcPct val="200000"/>
              </a:lnSpc>
            </a:pPr>
            <a:r>
              <a:rPr lang="en-GB" b="1" dirty="0" smtClean="0"/>
              <a:t>In newly formed state, the government was much focused on the Agro Based industries among which cashew was one.</a:t>
            </a:r>
          </a:p>
          <a:p>
            <a:pPr algn="just">
              <a:lnSpc>
                <a:spcPct val="200000"/>
              </a:lnSpc>
            </a:pPr>
            <a:r>
              <a:rPr lang="en-GB" b="1" dirty="0" smtClean="0"/>
              <a:t>Proper monitoring mechanism  of </a:t>
            </a:r>
            <a:r>
              <a:rPr lang="en-US" b="1" dirty="0"/>
              <a:t>Implementing </a:t>
            </a:r>
            <a:r>
              <a:rPr lang="en-US" b="1" dirty="0" smtClean="0"/>
              <a:t>agencies and products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/>
              <a:t>Periodic review of Schemes and Programs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08118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Role Of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/>
              <a:t>As the industry was semi automated, technology has to be provided at the better prices.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Up to date the hand cutting machines and the peeling machines were satisfactory.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The usage of packing system were zero at this cluster.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The automated cashew cutting machines were not satisfactory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Role of Infrastructure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b="1" dirty="0" smtClean="0"/>
              <a:t>Absence of ESI hospital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Lack of </a:t>
            </a:r>
            <a:r>
              <a:rPr lang="en-US" b="1" dirty="0" smtClean="0"/>
              <a:t>facilities </a:t>
            </a:r>
            <a:r>
              <a:rPr lang="en-US" b="1" dirty="0" smtClean="0"/>
              <a:t>in </a:t>
            </a:r>
            <a:r>
              <a:rPr lang="en-US" b="1" dirty="0" smtClean="0"/>
              <a:t>exporting through </a:t>
            </a:r>
            <a:r>
              <a:rPr lang="en-US" b="1" dirty="0" err="1" smtClean="0"/>
              <a:t>Vizag</a:t>
            </a:r>
            <a:r>
              <a:rPr lang="en-US" b="1" dirty="0" smtClean="0"/>
              <a:t> port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Absence of Skilled Labor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Problems of Cluster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69493"/>
            <a:ext cx="8915400" cy="503602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sz="2800" b="1" dirty="0" smtClean="0"/>
              <a:t>Illegal Competition  by  New and Small Entrepreneurs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The age of the crop was is more than  50 years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Absence of Central and State Cashew Boards  support to the Cluster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Maximum import was done trough </a:t>
            </a:r>
            <a:r>
              <a:rPr lang="en-US" sz="2800" b="1" dirty="0" err="1" smtClean="0"/>
              <a:t>Tuticorne</a:t>
            </a:r>
            <a:r>
              <a:rPr lang="en-US" sz="2800" b="1" dirty="0" smtClean="0"/>
              <a:t> , which is very expensive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551" y="624110"/>
            <a:ext cx="9652061" cy="1280890"/>
          </a:xfrm>
        </p:spPr>
        <p:txBody>
          <a:bodyPr/>
          <a:lstStyle/>
          <a:p>
            <a:r>
              <a:rPr lang="en-US" b="1" dirty="0" err="1" smtClean="0"/>
              <a:t>Palasa</a:t>
            </a:r>
            <a:r>
              <a:rPr lang="en-US" b="1" dirty="0" smtClean="0"/>
              <a:t> Cashew Processing Cluster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5279" y="2133600"/>
            <a:ext cx="9840034" cy="3777622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800" b="1" dirty="0" smtClean="0"/>
              <a:t>FOUNDER: Late Sri </a:t>
            </a:r>
            <a:r>
              <a:rPr lang="en-US" sz="2800" b="1" dirty="0" err="1" smtClean="0"/>
              <a:t>Malla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Janardhan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Rao</a:t>
            </a:r>
            <a:r>
              <a:rPr lang="en-US" sz="2800" b="1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Inception: 1940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Board: 9 members at inception, later it was  increased                     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The study made it clear that the cashew nut growers had lesser market knowledge level; this implies that the extension agencies may guide the cashew nut growers for improving their knowledge level to improve productivity.</a:t>
            </a:r>
            <a:endParaRPr lang="en-IN" dirty="0"/>
          </a:p>
          <a:p>
            <a:pPr algn="just"/>
            <a:r>
              <a:rPr lang="en-US" dirty="0"/>
              <a:t>There is need to convince the cashew growers about good cultivation and Marketing practices through demonstration and training.</a:t>
            </a:r>
            <a:endParaRPr lang="en-IN" dirty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study has identified need for proper training to cashew nut growers. Hence, it is essential to provide sufficient opportunities to the growers for in-depth training on cashew nut cultivation and marketing by government agencies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45735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 ( 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Scale industries role is pivotal in stabilizing the economy and to bring economic viability to masses of the country.</a:t>
            </a:r>
          </a:p>
          <a:p>
            <a:r>
              <a:rPr lang="en-US" dirty="0" smtClean="0"/>
              <a:t>  India like developing countries need much support from all the dimensions to bring sustainable development to such industries.  </a:t>
            </a:r>
          </a:p>
          <a:p>
            <a:r>
              <a:rPr lang="en-US" dirty="0" err="1" smtClean="0"/>
              <a:t>Palasa</a:t>
            </a:r>
            <a:r>
              <a:rPr lang="en-US" dirty="0" smtClean="0"/>
              <a:t> Cashew cluster is moving ahead slowly to reach its economic and social goals as almost all 15,000 families are directly dependable on it.  </a:t>
            </a:r>
          </a:p>
          <a:p>
            <a:r>
              <a:rPr lang="en-US" dirty="0" smtClean="0"/>
              <a:t>Though the several research studies revealed the challenges and number of representations given by the association, local leaders the cluster is still look for a helping hand. </a:t>
            </a:r>
          </a:p>
          <a:p>
            <a:r>
              <a:rPr lang="en-US" dirty="0" smtClean="0"/>
              <a:t> As compared to other cashew processing states the local banks support is to still think a lot to cater the needs of the processing units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92523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689225" y="3886200"/>
            <a:ext cx="8915399" cy="2262781"/>
          </a:xfrm>
        </p:spPr>
        <p:txBody>
          <a:bodyPr/>
          <a:lstStyle/>
          <a:p>
            <a:pPr algn="r"/>
            <a:r>
              <a:rPr lang="en-GB" dirty="0" smtClean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8547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Manufacturing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800" b="1" dirty="0" smtClean="0"/>
              <a:t>At inception  - Pan Roasting Method (till 1960’s)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At median  - Drum Roasting Method(till 2007)</a:t>
            </a:r>
          </a:p>
          <a:p>
            <a:pPr>
              <a:lnSpc>
                <a:spcPct val="200000"/>
              </a:lnSpc>
            </a:pPr>
            <a:r>
              <a:rPr lang="en-US" sz="2800" b="1" dirty="0" smtClean="0"/>
              <a:t>At present - Steam Boiling method(till date)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en-GB" b="1" dirty="0"/>
              <a:t>Cashew Industry in Andhra Pradesh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743" y="1571625"/>
            <a:ext cx="9634869" cy="4743450"/>
          </a:xfrm>
        </p:spPr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GB" b="1" dirty="0"/>
              <a:t>Andhra Pradesh is one of the major cashew growing states offering congenial conditions for the cultivation of cashew</a:t>
            </a:r>
            <a:r>
              <a:rPr lang="en-GB" b="1" dirty="0" smtClean="0"/>
              <a:t>. </a:t>
            </a:r>
            <a:r>
              <a:rPr lang="en-GB" b="1" dirty="0"/>
              <a:t>Andhra Pradesh occupied sixth rank in terms of number of units and third rank in the processing of cashew nuts in India.</a:t>
            </a:r>
            <a:endParaRPr lang="en-GB" b="1" dirty="0" smtClean="0"/>
          </a:p>
          <a:p>
            <a:pPr algn="just">
              <a:lnSpc>
                <a:spcPct val="200000"/>
              </a:lnSpc>
            </a:pPr>
            <a:r>
              <a:rPr lang="en-GB" b="1" dirty="0"/>
              <a:t>Andhra Pradesh has about 46,913 hectares of area under cashew with an annual production of 12,500 tons of raw </a:t>
            </a:r>
            <a:r>
              <a:rPr lang="en-GB" b="1" dirty="0" smtClean="0"/>
              <a:t>nuts.</a:t>
            </a:r>
          </a:p>
          <a:p>
            <a:pPr algn="just">
              <a:lnSpc>
                <a:spcPct val="200000"/>
              </a:lnSpc>
            </a:pPr>
            <a:r>
              <a:rPr lang="en-GB" b="1" dirty="0" smtClean="0"/>
              <a:t>Srikakulam</a:t>
            </a:r>
            <a:r>
              <a:rPr lang="en-GB" b="1" dirty="0"/>
              <a:t>, Visakhapatnam, East Godavari, West Godavari, Krishna, Guntur, </a:t>
            </a:r>
            <a:r>
              <a:rPr lang="en-GB" b="1" dirty="0" err="1"/>
              <a:t>Prakasam</a:t>
            </a:r>
            <a:r>
              <a:rPr lang="en-GB" b="1" dirty="0"/>
              <a:t> and Nellore </a:t>
            </a:r>
            <a:r>
              <a:rPr lang="en-GB" b="1" dirty="0" smtClean="0"/>
              <a:t>are </a:t>
            </a:r>
            <a:r>
              <a:rPr lang="en-GB" b="1" dirty="0"/>
              <a:t>important cashew-growing districts in the State</a:t>
            </a:r>
            <a:r>
              <a:rPr lang="en-GB" b="1" dirty="0" smtClean="0"/>
              <a:t>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87447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0365"/>
          </a:xfrm>
        </p:spPr>
        <p:txBody>
          <a:bodyPr/>
          <a:lstStyle/>
          <a:p>
            <a:r>
              <a:rPr lang="en-GB" b="1" dirty="0" smtClean="0"/>
              <a:t>Cashew Industry </a:t>
            </a:r>
            <a:r>
              <a:rPr lang="en-GB" b="1" dirty="0"/>
              <a:t>in Srikakulam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14475"/>
            <a:ext cx="8915400" cy="4396747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n-GB" b="1" dirty="0" smtClean="0"/>
              <a:t>Industry Concentration</a:t>
            </a:r>
          </a:p>
          <a:p>
            <a:pPr lvl="1" algn="just">
              <a:lnSpc>
                <a:spcPct val="200000"/>
              </a:lnSpc>
            </a:pPr>
            <a:r>
              <a:rPr lang="en-GB" sz="1800" b="1" dirty="0" smtClean="0"/>
              <a:t>There are 650 and around cashew processing units in Andhra Pradesh, 500 are located in Srikakulam district, and the remaining is located in different districts of the state.</a:t>
            </a:r>
          </a:p>
          <a:p>
            <a:pPr lvl="1" algn="just">
              <a:lnSpc>
                <a:spcPct val="200000"/>
              </a:lnSpc>
            </a:pPr>
            <a:r>
              <a:rPr lang="en-GB" sz="1800" b="1" dirty="0" err="1" smtClean="0"/>
              <a:t>Palasa</a:t>
            </a:r>
            <a:r>
              <a:rPr lang="en-GB" sz="1800" b="1" dirty="0" smtClean="0"/>
              <a:t> and surrounding areas includes </a:t>
            </a:r>
            <a:r>
              <a:rPr lang="en-GB" sz="1800" b="1" dirty="0" smtClean="0"/>
              <a:t>450 processing units(each of 1ton to 4 tons a day) </a:t>
            </a:r>
            <a:r>
              <a:rPr lang="en-GB" sz="1800" b="1" dirty="0" smtClean="0"/>
              <a:t>in Srikakulam district is the major cashew processing centre in Andhra Pradesh.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286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PALASA CASHEW CLUSTER Includes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/>
              <a:t>THE PALASA CASHEW MANUFACTURERS ASSOCIATION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/>
              <a:t>THE INDUSTRIAL ESTATE – PALASA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/>
              <a:t>HARIPURAM CASHEW MANUFACTURES ASSOCIATION</a:t>
            </a:r>
          </a:p>
          <a:p>
            <a:r>
              <a:rPr lang="en-US" sz="2400" b="1" dirty="0" smtClean="0"/>
              <a:t>And Others…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Revenue to Government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2383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080"/>
                <a:gridCol w="1783080"/>
                <a:gridCol w="1783080"/>
                <a:gridCol w="1783080"/>
                <a:gridCol w="1783080"/>
              </a:tblGrid>
              <a:tr h="107540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DEALERS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 PAID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DEALERS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TAX</a:t>
                      </a:r>
                      <a:r>
                        <a:rPr lang="en-US" baseline="0" dirty="0" smtClean="0"/>
                        <a:t> PAID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36135">
                <a:tc>
                  <a:txBody>
                    <a:bodyPr/>
                    <a:lstStyle/>
                    <a:p>
                      <a:r>
                        <a:rPr lang="en-US" dirty="0" smtClean="0"/>
                        <a:t>VAT (5%)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23598674/-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14653933/-</a:t>
                      </a:r>
                      <a:endParaRPr lang="en-US" dirty="0"/>
                    </a:p>
                  </a:txBody>
                  <a:tcPr/>
                </a:tc>
              </a:tr>
              <a:tr h="436135">
                <a:tc>
                  <a:txBody>
                    <a:bodyPr/>
                    <a:lstStyle/>
                    <a:p>
                      <a:r>
                        <a:rPr lang="en-US" dirty="0" smtClean="0"/>
                        <a:t>CST(2%)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6003926/-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11300245/-</a:t>
                      </a:r>
                      <a:endParaRPr lang="en-US" dirty="0"/>
                    </a:p>
                  </a:txBody>
                  <a:tcPr/>
                </a:tc>
              </a:tr>
              <a:tr h="436135">
                <a:tc>
                  <a:txBody>
                    <a:bodyPr/>
                    <a:lstStyle/>
                    <a:p>
                      <a:r>
                        <a:rPr lang="en-US" dirty="0" smtClean="0"/>
                        <a:t>TOT(1%)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6033159/-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2590306/-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67284" y="1729601"/>
          <a:ext cx="716507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2537"/>
                <a:gridCol w="35825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APRIL-2013 TO MARCH-2014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APRIL-2014 TO DECEMBER-2014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Impact On Employment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/>
              <a:t>The level of automation was very less, the industry was totally based on </a:t>
            </a:r>
            <a:r>
              <a:rPr lang="en-US" sz="2400" b="1" dirty="0" smtClean="0"/>
              <a:t>manpower</a:t>
            </a:r>
            <a:r>
              <a:rPr lang="en-US" sz="2400" b="1" dirty="0" smtClean="0"/>
              <a:t>, </a:t>
            </a:r>
            <a:r>
              <a:rPr lang="en-US" sz="2400" b="1" dirty="0" smtClean="0"/>
              <a:t>therefore the scope for employment was very high.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/>
              <a:t>The tribal's and </a:t>
            </a:r>
            <a:r>
              <a:rPr lang="en-US" sz="2400" b="1" dirty="0" smtClean="0"/>
              <a:t>Agriculture labor</a:t>
            </a:r>
            <a:r>
              <a:rPr lang="en-US" sz="2400" b="1" dirty="0" smtClean="0"/>
              <a:t> </a:t>
            </a:r>
            <a:r>
              <a:rPr lang="en-US" sz="2400" b="1" dirty="0" smtClean="0"/>
              <a:t>of </a:t>
            </a:r>
            <a:r>
              <a:rPr lang="en-US" sz="2400" b="1" dirty="0" err="1" smtClean="0"/>
              <a:t>Srikakulam</a:t>
            </a:r>
            <a:r>
              <a:rPr lang="en-US" sz="2400" b="1" dirty="0" smtClean="0"/>
              <a:t> district , mostly involved in manufacturing process.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/>
              <a:t>The labor were paid  daily wages  at the piece rate system, which is more than as per  Minimum Wages Act.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5257"/>
          </a:xfrm>
        </p:spPr>
        <p:txBody>
          <a:bodyPr>
            <a:normAutofit/>
          </a:bodyPr>
          <a:lstStyle/>
          <a:p>
            <a:r>
              <a:rPr lang="en-US" b="1" dirty="0" smtClean="0"/>
              <a:t>Survey Reports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97038"/>
            <a:ext cx="8915400" cy="401418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Intervention of the Government bodies and Political Parties was </a:t>
            </a:r>
            <a:r>
              <a:rPr lang="en-US" sz="6000" b="1" dirty="0" smtClean="0"/>
              <a:t>ZERO.  </a:t>
            </a:r>
          </a:p>
          <a:p>
            <a:r>
              <a:rPr lang="en-US" b="1" dirty="0" smtClean="0"/>
              <a:t>The cluster was followed by the Pharmaceutical industry ,listed as </a:t>
            </a:r>
          </a:p>
          <a:p>
            <a:pPr>
              <a:buNone/>
            </a:pPr>
            <a:r>
              <a:rPr lang="en-US" sz="6000" b="1" dirty="0" smtClean="0"/>
              <a:t> 2</a:t>
            </a:r>
            <a:r>
              <a:rPr lang="en-US" sz="6000" b="1" baseline="30000" dirty="0" smtClean="0"/>
              <a:t>ND </a:t>
            </a:r>
            <a:r>
              <a:rPr lang="en-US" sz="6000" b="1" dirty="0" smtClean="0"/>
              <a:t> </a:t>
            </a:r>
            <a:r>
              <a:rPr lang="en-US" b="1" dirty="0" smtClean="0"/>
              <a:t>largest payer of wages in the Andhra Pradesh.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About </a:t>
            </a:r>
            <a:r>
              <a:rPr lang="en-US" sz="6000" b="1" dirty="0" smtClean="0"/>
              <a:t>20000</a:t>
            </a:r>
            <a:r>
              <a:rPr lang="en-US" b="1" dirty="0" smtClean="0"/>
              <a:t> families were depending, directly or indirectly to this cluster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487</TotalTime>
  <Words>949</Words>
  <Application>Microsoft Office PowerPoint</Application>
  <PresentationFormat>Custom</PresentationFormat>
  <Paragraphs>117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Wisp</vt:lpstr>
      <vt:lpstr>Palasa Cashew Processing Cluster and its Impact on Employment &amp; Environment and lessons</vt:lpstr>
      <vt:lpstr>Palasa Cashew Processing Cluster</vt:lpstr>
      <vt:lpstr>Manufacturing Process</vt:lpstr>
      <vt:lpstr>Cashew Industry in Andhra Pradesh</vt:lpstr>
      <vt:lpstr>Cashew Industry in Srikakulam</vt:lpstr>
      <vt:lpstr>PALASA CASHEW CLUSTER Includes</vt:lpstr>
      <vt:lpstr>Revenue to Government</vt:lpstr>
      <vt:lpstr>Impact On Employment </vt:lpstr>
      <vt:lpstr>Survey Reports</vt:lpstr>
      <vt:lpstr>Causes for Labor Scarcity</vt:lpstr>
      <vt:lpstr>Effects on Cluster by Scarcity</vt:lpstr>
      <vt:lpstr>Best Practices of Palasa Cashew Cluster</vt:lpstr>
      <vt:lpstr>Environments</vt:lpstr>
      <vt:lpstr>Environments</vt:lpstr>
      <vt:lpstr>Role Of Financial Institutions </vt:lpstr>
      <vt:lpstr>Role Of Government And Other Agencies</vt:lpstr>
      <vt:lpstr>Role Of Technology</vt:lpstr>
      <vt:lpstr>Role of Infrastructure</vt:lpstr>
      <vt:lpstr>Problems of Cluster </vt:lpstr>
      <vt:lpstr>Conclusion</vt:lpstr>
      <vt:lpstr>Conclusion ( Contd.)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CASHEW INDUSTRY IN ANDHRA PRADESH  A Study of Problems and Prospects of Cashew Growers and Processors  in Srikakulam District</dc:title>
  <dc:creator>KALYAN</dc:creator>
  <cp:lastModifiedBy>MUNNA</cp:lastModifiedBy>
  <cp:revision>54</cp:revision>
  <dcterms:created xsi:type="dcterms:W3CDTF">2014-11-27T02:57:30Z</dcterms:created>
  <dcterms:modified xsi:type="dcterms:W3CDTF">2015-02-03T03:04:36Z</dcterms:modified>
</cp:coreProperties>
</file>